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6" r:id="rId6"/>
    <p:sldId id="261" r:id="rId7"/>
    <p:sldId id="260" r:id="rId8"/>
    <p:sldId id="265" r:id="rId9"/>
    <p:sldId id="262" r:id="rId10"/>
    <p:sldId id="263" r:id="rId11"/>
    <p:sldId id="264" r:id="rId12"/>
    <p:sldId id="267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0" r:id="rId32"/>
    <p:sldId id="295" r:id="rId33"/>
    <p:sldId id="289" r:id="rId34"/>
    <p:sldId id="293" r:id="rId35"/>
    <p:sldId id="291" r:id="rId36"/>
    <p:sldId id="292" r:id="rId37"/>
    <p:sldId id="297" r:id="rId38"/>
    <p:sldId id="298" r:id="rId39"/>
    <p:sldId id="308" r:id="rId40"/>
    <p:sldId id="309" r:id="rId41"/>
    <p:sldId id="310" r:id="rId42"/>
    <p:sldId id="304" r:id="rId43"/>
    <p:sldId id="305" r:id="rId44"/>
    <p:sldId id="300" r:id="rId45"/>
    <p:sldId id="301" r:id="rId46"/>
    <p:sldId id="302" r:id="rId47"/>
    <p:sldId id="303" r:id="rId48"/>
    <p:sldId id="306" r:id="rId49"/>
    <p:sldId id="307" r:id="rId5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59055" autoAdjust="0"/>
  </p:normalViewPr>
  <p:slideViewPr>
    <p:cSldViewPr snapToGrid="0">
      <p:cViewPr>
        <p:scale>
          <a:sx n="100" d="100"/>
          <a:sy n="100" d="100"/>
        </p:scale>
        <p:origin x="0" y="-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3444-E5EB-4F8E-8C15-C444254FC04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54627-8DA9-4809-AE71-6AA31FAF0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60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74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still need to define what is similar.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14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equation should be E instead of 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9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keeping Euclidean distance is less relevant, in this case, for example a blue point should be far away from a yellow one. So PCA will preserve the original distance, </a:t>
            </a:r>
          </a:p>
          <a:p>
            <a:r>
              <a:rPr lang="en-US" dirty="0"/>
              <a:t>But we want the embedding to represent based on its “true” distance.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82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dirty="0"/>
              <a:t>Data lies on a 2D manifold</a:t>
            </a:r>
            <a:r>
              <a:rPr lang="en-US" dirty="0"/>
              <a:t> – can be too hard of an assumption</a:t>
            </a:r>
            <a:endParaRPr lang="en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82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idea – using local geometry to calculate distance (using nearest neighbors, under the assumption that we can't tell anything about far neighbors).</a:t>
            </a:r>
          </a:p>
          <a:p>
            <a:r>
              <a:rPr lang="en-US" dirty="0"/>
              <a:t>And to be as close as possible to the neighbors in the original space. The problem is the we can get a fixed embedding. So, we add a constraint on the covariance, so </a:t>
            </a:r>
          </a:p>
          <a:p>
            <a:r>
              <a:rPr lang="en-US" dirty="0"/>
              <a:t>Every dimension will have variance, and each dimension will be independent from the others.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94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-if there is noise or multiple “papers”</a:t>
            </a:r>
          </a:p>
          <a:p>
            <a:r>
              <a:rPr lang="en-US" dirty="0"/>
              <a:t>-maybe the constraint on covariance wont work as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33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6EBF7"/>
                </a:solidFill>
                <a:effectLst/>
                <a:latin typeface="Google Sans"/>
              </a:rPr>
              <a:t>t-SNE differs from PCA by preserving only small pairwise distances or local similarities whereas PCA is concerned with preserving large pairwise distances to maximize variance</a:t>
            </a:r>
          </a:p>
          <a:p>
            <a:r>
              <a:rPr lang="en-US" dirty="0"/>
              <a:t>##in Pi the normalization should be with </a:t>
            </a:r>
            <a:r>
              <a:rPr lang="en-US" dirty="0" err="1"/>
              <a:t>X_i</a:t>
            </a:r>
            <a:r>
              <a:rPr lang="en-US" dirty="0"/>
              <a:t> and </a:t>
            </a:r>
            <a:r>
              <a:rPr lang="en-US" dirty="0" err="1"/>
              <a:t>X_k</a:t>
            </a:r>
            <a:r>
              <a:rPr lang="en-US" dirty="0"/>
              <a:t>. (e for embedding)</a:t>
            </a:r>
          </a:p>
          <a:p>
            <a:r>
              <a:rPr lang="en-US" dirty="0"/>
              <a:t>So Pi is the original space, and Qi after embedding, and then we use KL-divergence for every point.</a:t>
            </a:r>
          </a:p>
          <a:p>
            <a:r>
              <a:rPr lang="en-US" dirty="0"/>
              <a:t>Large sigma-wont differ from point to point. On the other hand, a very small sigma will most likely give the best result to the closest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1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</a:t>
            </a:r>
            <a:r>
              <a:rPr lang="en-IL" dirty="0"/>
              <a:t>Symmetric</a:t>
            </a:r>
            <a:r>
              <a:rPr lang="en-US" dirty="0"/>
              <a:t> if we define matrix such that </a:t>
            </a:r>
            <a:r>
              <a:rPr lang="en-US" dirty="0" err="1"/>
              <a:t>pij</a:t>
            </a:r>
            <a:r>
              <a:rPr lang="en-US" dirty="0"/>
              <a:t> is the </a:t>
            </a:r>
            <a:r>
              <a:rPr lang="en-US" dirty="0" err="1"/>
              <a:t>ith</a:t>
            </a:r>
            <a:r>
              <a:rPr lang="en-US" dirty="0"/>
              <a:t> row and </a:t>
            </a:r>
            <a:r>
              <a:rPr lang="en-US" dirty="0" err="1"/>
              <a:t>jth</a:t>
            </a:r>
            <a:r>
              <a:rPr lang="en-US" dirty="0"/>
              <a:t> column.</a:t>
            </a:r>
            <a:r>
              <a:rPr lang="he-IL" dirty="0"/>
              <a:t> </a:t>
            </a:r>
            <a:r>
              <a:rPr lang="en-US" dirty="0"/>
              <a:t> intuitively,  this is more of a score to each pair of points, rather then actual probabilities (although positive and sums to one)</a:t>
            </a:r>
          </a:p>
          <a:p>
            <a:r>
              <a:rPr lang="en-US" dirty="0" err="1"/>
              <a:t>Qij</a:t>
            </a:r>
            <a:r>
              <a:rPr lang="en-US" dirty="0"/>
              <a:t> is symmetric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8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was weights for far away points were too low too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03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data is high-dimensional, L2 doesn’t work as good.</a:t>
            </a:r>
          </a:p>
          <a:p>
            <a:r>
              <a:rPr lang="en-US" dirty="0"/>
              <a:t>These methods work well mainly for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8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dirty="0"/>
              <a:t>What are the criteria for a good representation?</a:t>
            </a:r>
            <a:r>
              <a:rPr lang="en-US" dirty="0"/>
              <a:t> – The big question.</a:t>
            </a:r>
            <a:endParaRPr lang="en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7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Mapping instead of learning embedding for every point.</a:t>
            </a:r>
          </a:p>
          <a:p>
            <a:pPr marL="228600" indent="-228600">
              <a:buAutoNum type="arabicPeriod"/>
            </a:pPr>
            <a:r>
              <a:rPr lang="en-US" dirty="0"/>
              <a:t>We generate neighbors, instead of looking for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1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6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its difficult to augment, for example, if we want to be invariant to age, or identity.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88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Intuition – when altering images, we keep the semantic, so we “enforce” the embedding to be close when the semantic is close.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looking for a procedure to take any data and output a representation. This procedure is very general, so we need to add more constraints..</a:t>
            </a:r>
          </a:p>
          <a:p>
            <a:r>
              <a:rPr lang="en-US" dirty="0"/>
              <a:t>Sparse representation – not many concepts activated in data (more of a side note, not specific to this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63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how to measure distance (L1,L2,etc) but we need to define what does “similar” and “interesting” mean.</a:t>
            </a:r>
          </a:p>
          <a:p>
            <a:r>
              <a:rPr lang="en-US" dirty="0"/>
              <a:t>We want a representation that will keep information as much as possible. On the other hand, may be redundant, some information can be harmful (examples in the rest of </a:t>
            </a:r>
            <a:r>
              <a:rPr lang="en-US"/>
              <a:t>the lecture).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24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5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distance to match our semantic attributes (task dependent).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2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is that in the last slide we wanted distance. In this slide we want to learn a linear function to taker us from the representation to desired attributes.</a:t>
            </a:r>
          </a:p>
          <a:p>
            <a:r>
              <a:rPr lang="en-US" dirty="0"/>
              <a:t>This is easier because distance can be tricky when using distance (if we look at animals, and attributes are color and species for example).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44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there isn’t a single representation for every criterion, so we need to prioritize.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54627-8DA9-4809-AE71-6AA31FAF00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7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840D-6996-1A0E-0EFE-29D8FB5E7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918FD-37C8-D563-0673-8F74A1287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FD426-04B7-38EF-89A1-541011E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87707-0828-3786-A91A-62A3242E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C1076-B4EB-DA46-B5E7-DD320B44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8375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BAD8C-6170-D474-91C1-D35FE053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2A324-F070-3BE9-1D53-EF56D5266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0A90C-9365-35ED-7976-19E1E3BE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879BC-39A7-B472-DA98-8C5B46AF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7EBB2-E8CA-C278-E9DE-8D815D32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5849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9A4D4-C40F-5193-AFF2-6822A47C0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0CB06-B827-FFF4-6197-A6C9F9632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FB89C-1725-11C6-3DC3-4DD79B7B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373B2-A58E-DFB4-D9DB-BF2BC1A8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CF988-2C9B-7234-2B0F-63999B26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7977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700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B8AD-5F34-BC45-3617-7651603B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A90B-C8E0-3340-3870-76E6A4A4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60A02-EB40-398F-A2FE-E5E80206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350C6-AC15-4850-3A2F-AD59EC8C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4F723-0332-9A27-58C1-B8F8F9BA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528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3C94-7F78-F095-3DEA-0FC9D82D3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5EA41-5ABD-6ED7-DB50-DC5336082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FF61-BFA4-41D2-2142-440AE563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D5450-6E64-5D41-B453-E55BD717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54123-1D0E-E2AD-5F86-F3B4DADC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718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4FB6-92B7-4828-1D81-B768D25F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067F-3EF0-1334-A4DF-2D8DF188F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2E0D3-3D15-2C92-BFF5-C279C1C77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CB71-3473-7054-74C5-D4F2BD32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8C3F8-3E9E-8A7E-CBA8-E192BB7D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7E3C6-3FB3-36AB-EC48-D4CF0823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777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2704-3443-6DFC-F692-AAA40FED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2A63C-D693-BA41-E347-D662FBBF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F14E3-F53B-D793-F16C-845CAFFA2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E8468-F27B-A1AA-75F3-0EE3EEE69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7A592-02EC-D73C-59B3-95BE48499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26F51-93DA-6431-F48C-2E592F9A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1F598-91EA-E390-D1C8-26BEA169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D2BE6-6ED4-79F3-FD4A-E69EAEB0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957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9CF0-0346-8B27-D34E-6A04AF2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976E9-5A3B-EC8F-1E90-C88827A9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2A129-810B-020B-B2EA-A7250B69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74CAB-46F1-20B1-229F-A6A18FE4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623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DC54-6031-AB81-194F-C18FB190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23562-3DAE-CEC4-5A0D-85FD8E9A9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CBC76-9894-9B0F-6463-930EE716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712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EC6D-7AB4-EA94-5221-53463586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2CA66-F5FF-66BE-C4F4-BC354DE3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7CFC9-7AB2-EA2B-3A01-04CD068E7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64820-C124-99A3-3394-ED9A7677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FD82F-C381-BCC0-2387-57BD4897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7F620-F6F7-FFE7-F226-8987588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22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A0DB-C96E-B208-57DF-BFB241B9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B37D4-0F40-D1D4-1B9B-CC7F93488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6DB92-6A8C-8402-8199-0411C6F5B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F05DC-C39F-A9BC-1E73-0DF54D1F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3D0D-C616-1FEC-4C86-8F907E4D5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37854-B2AB-20B7-F129-EDB067B1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003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05C91-7996-4AAE-BA44-1FA19D67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9CF8A-BC1B-F5DE-173E-204F17C4F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0369-CAA9-FEA6-F15F-5AEF35F6B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43294-B30D-374B-B927-F9D64ABB20AF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0B35C-8848-3DE2-CD02-06AA56F17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4132F-0EA6-6DBF-D816-0BD9528DB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0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FFF7-8542-1C14-35D5-CCB17674E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L" dirty="0"/>
              <a:t>Representation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FF0AF-AEA1-5FDA-B7E6-0550C3E75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L" dirty="0"/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36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A696-A5CE-281D-99D7-88DBF1BE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73737-6EDB-42CA-4D00-866820BC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8040" cy="4351338"/>
          </a:xfrm>
        </p:spPr>
        <p:txBody>
          <a:bodyPr/>
          <a:lstStyle/>
          <a:p>
            <a:r>
              <a:rPr lang="en-IL" dirty="0"/>
              <a:t>C</a:t>
            </a:r>
            <a:r>
              <a:rPr lang="en-US" dirty="0"/>
              <a:t>a</a:t>
            </a:r>
            <a:r>
              <a:rPr lang="en-IL" dirty="0"/>
              <a:t>n we easily visualize the representation?</a:t>
            </a:r>
          </a:p>
          <a:p>
            <a:r>
              <a:rPr lang="en-IL" dirty="0"/>
              <a:t>Typically means:</a:t>
            </a:r>
          </a:p>
          <a:p>
            <a:pPr lvl="1"/>
            <a:r>
              <a:rPr lang="en-IL" dirty="0"/>
              <a:t>2D representation</a:t>
            </a:r>
          </a:p>
          <a:p>
            <a:pPr lvl="1"/>
            <a:r>
              <a:rPr lang="en-IL" dirty="0"/>
              <a:t>Distance corresponds to semantic attributes</a:t>
            </a:r>
          </a:p>
        </p:txBody>
      </p:sp>
      <p:pic>
        <p:nvPicPr>
          <p:cNvPr id="2050" name="Picture 2" descr="An Introduction to t-SNE with Python Example | by Andre Violante | Towards  Data Science">
            <a:extLst>
              <a:ext uri="{FF2B5EF4-FFF2-40B4-BE49-F238E27FC236}">
                <a16:creationId xmlns:a16="http://schemas.microsoft.com/office/drawing/2014/main" id="{7F2DD838-7151-D848-B16D-737E67C90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93" y="1574800"/>
            <a:ext cx="5187467" cy="486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0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05A7-2F37-3205-40B5-F98250BC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Pretraining – Not Really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DC745-0DFD-649E-9DF6-64471E2F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DL –preliminary training stage on large, but unrelated dataset</a:t>
            </a:r>
          </a:p>
          <a:p>
            <a:r>
              <a:rPr lang="en-IL" dirty="0"/>
              <a:t>A good starting point for training on our target dataset</a:t>
            </a:r>
          </a:p>
          <a:p>
            <a:r>
              <a:rPr lang="en-IL" dirty="0"/>
              <a:t>Not really representation learning</a:t>
            </a:r>
          </a:p>
          <a:p>
            <a:r>
              <a:rPr lang="en-IL" dirty="0"/>
              <a:t>Often confused together</a:t>
            </a:r>
          </a:p>
        </p:txBody>
      </p:sp>
      <p:pic>
        <p:nvPicPr>
          <p:cNvPr id="1028" name="Picture 4" descr="Intro to optimization in deep learning: Gradient Descent">
            <a:extLst>
              <a:ext uri="{FF2B5EF4-FFF2-40B4-BE49-F238E27FC236}">
                <a16:creationId xmlns:a16="http://schemas.microsoft.com/office/drawing/2014/main" id="{DA00ECE9-CCAE-B3D1-7048-738190F4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585" y="3139440"/>
            <a:ext cx="4650691" cy="346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5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3054-DE62-D8E7-4D3A-ED749DAE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Classical Machine Learning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98EE-33DD-7949-DF7C-4BD7FB51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Traditional literature:</a:t>
            </a:r>
          </a:p>
          <a:p>
            <a:pPr lvl="1"/>
            <a:r>
              <a:rPr lang="en-IL" dirty="0"/>
              <a:t>Reducing dimension</a:t>
            </a:r>
          </a:p>
          <a:p>
            <a:pPr lvl="1"/>
            <a:r>
              <a:rPr lang="en-IL" dirty="0"/>
              <a:t>Preserving as much information as possible</a:t>
            </a:r>
          </a:p>
          <a:p>
            <a:r>
              <a:rPr lang="en-IL" dirty="0"/>
              <a:t>Challenge: measuring how much important information is preserved</a:t>
            </a:r>
          </a:p>
        </p:txBody>
      </p:sp>
    </p:spTree>
    <p:extLst>
      <p:ext uri="{BB962C8B-B14F-4D97-AF65-F5344CB8AC3E}">
        <p14:creationId xmlns:p14="http://schemas.microsoft.com/office/powerpoint/2010/main" val="198670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8325-0797-420B-36A6-C67AC4E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Distance Preservation: Schema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632FF-97C9-E970-2A4C-7F85CD903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Calculate distance between each pairs of samples d</a:t>
            </a:r>
            <a:r>
              <a:rPr lang="en-IL" baseline="-25000" dirty="0"/>
              <a:t>ij</a:t>
            </a:r>
            <a:r>
              <a:rPr lang="en-IL" dirty="0"/>
              <a:t> = d(x</a:t>
            </a:r>
            <a:r>
              <a:rPr lang="en-IL" baseline="-25000" dirty="0"/>
              <a:t>i</a:t>
            </a:r>
            <a:r>
              <a:rPr lang="en-IL" dirty="0"/>
              <a:t>,x</a:t>
            </a:r>
            <a:r>
              <a:rPr lang="en-IL" baseline="-25000" dirty="0"/>
              <a:t>j</a:t>
            </a:r>
            <a:r>
              <a:rPr lang="en-IL" dirty="0"/>
              <a:t>)</a:t>
            </a:r>
            <a:r>
              <a:rPr lang="he-IL" dirty="0"/>
              <a:t> </a:t>
            </a:r>
            <a:r>
              <a:rPr lang="en-IL" dirty="0"/>
              <a:t> </a:t>
            </a:r>
          </a:p>
          <a:p>
            <a:r>
              <a:rPr lang="en-IL" dirty="0"/>
              <a:t>Come up with embeddings for each point e.g. e</a:t>
            </a:r>
            <a:r>
              <a:rPr lang="en-IL" baseline="-25000" dirty="0"/>
              <a:t>i</a:t>
            </a:r>
            <a:r>
              <a:rPr lang="en-IL" dirty="0"/>
              <a:t> for xi</a:t>
            </a:r>
          </a:p>
          <a:p>
            <a:r>
              <a:rPr lang="en-IL" dirty="0"/>
              <a:t>Distances between embeddings and samples should be similar</a:t>
            </a:r>
          </a:p>
        </p:txBody>
      </p:sp>
    </p:spTree>
    <p:extLst>
      <p:ext uri="{BB962C8B-B14F-4D97-AF65-F5344CB8AC3E}">
        <p14:creationId xmlns:p14="http://schemas.microsoft.com/office/powerpoint/2010/main" val="94411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ADB4-1FB4-81C8-42E0-64EF25F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Simple Case: Classical Dimensional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7CA38-DCCA-B9DF-4D5F-EF38378CE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Measure distance between sample pairs using L2</a:t>
            </a:r>
          </a:p>
          <a:p>
            <a:r>
              <a:rPr lang="en-IL" dirty="0"/>
              <a:t>Measure distance between embedding pairs using L2</a:t>
            </a:r>
          </a:p>
          <a:p>
            <a:r>
              <a:rPr lang="en-IL" dirty="0"/>
              <a:t>Minimize difference between distances</a:t>
            </a:r>
          </a:p>
          <a:p>
            <a:r>
              <a:rPr lang="en-IL" dirty="0"/>
              <a:t>We will show this is equivalent to PCA</a:t>
            </a:r>
          </a:p>
        </p:txBody>
      </p:sp>
    </p:spTree>
    <p:extLst>
      <p:ext uri="{BB962C8B-B14F-4D97-AF65-F5344CB8AC3E}">
        <p14:creationId xmlns:p14="http://schemas.microsoft.com/office/powerpoint/2010/main" val="345174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3C74-F432-843B-B635-BD565917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cMDS = PCA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E482-61A4-9002-5F1F-D987FE64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L" dirty="0"/>
              <a:t>Assume                                                              then  if the embeddings have mean 0,</a:t>
            </a:r>
          </a:p>
          <a:p>
            <a:endParaRPr lang="en-IL" dirty="0"/>
          </a:p>
          <a:p>
            <a:pPr marL="0" indent="0">
              <a:buNone/>
            </a:pPr>
            <a:r>
              <a:rPr lang="en-US" dirty="0"/>
              <a:t>   o</a:t>
            </a:r>
            <a:r>
              <a:rPr lang="en-IL" dirty="0"/>
              <a:t>r in matrix notation: </a:t>
            </a:r>
          </a:p>
          <a:p>
            <a:pPr marL="0" indent="0">
              <a:buNone/>
            </a:pPr>
            <a:endParaRPr lang="en-IL" dirty="0"/>
          </a:p>
          <a:p>
            <a:pPr marL="0" indent="0">
              <a:buNone/>
            </a:pPr>
            <a:r>
              <a:rPr lang="en-IL" dirty="0"/>
              <a:t>As we can write:</a:t>
            </a:r>
          </a:p>
          <a:p>
            <a:pPr marL="0" indent="0">
              <a:buNone/>
            </a:pPr>
            <a:endParaRPr lang="en-IL" dirty="0"/>
          </a:p>
          <a:p>
            <a:pPr marL="0" indent="0">
              <a:buNone/>
            </a:pPr>
            <a:r>
              <a:rPr lang="en-IL" dirty="0"/>
              <a:t>We have: 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285958-CDE9-7879-EC81-A44D65D06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30" y="1825625"/>
            <a:ext cx="48133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57CD91A-0BC7-B096-E1DF-50705825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80970"/>
            <a:ext cx="84328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0C91B5C8-86A7-A5A0-A4A0-A9769BCB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822065"/>
            <a:ext cx="61341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13E0D51F-155B-4242-6DB7-CC8F061E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30" y="4359116"/>
            <a:ext cx="18669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83527157-4F1E-4EA4-CAB6-4E158BD0B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325" y="5204872"/>
            <a:ext cx="1663700" cy="46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09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0ADA-01A1-2A4F-D99E-F61A51BF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 What’s Wrong with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E39A-70B5-0EF7-44FC-A4C95CC80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Several issues:</a:t>
            </a:r>
          </a:p>
          <a:p>
            <a:pPr lvl="1"/>
            <a:r>
              <a:rPr lang="en-IL" dirty="0"/>
              <a:t>A linear function – not powerful enough for complex data</a:t>
            </a:r>
          </a:p>
          <a:p>
            <a:pPr lvl="1"/>
            <a:r>
              <a:rPr lang="en-IL" dirty="0"/>
              <a:t>More influence by large distances than small ones</a:t>
            </a:r>
          </a:p>
          <a:p>
            <a:pPr lvl="2"/>
            <a:r>
              <a:rPr lang="en-IL" dirty="0"/>
              <a:t>Clusters are separated but local structure not preserved</a:t>
            </a:r>
          </a:p>
        </p:txBody>
      </p:sp>
      <p:pic>
        <p:nvPicPr>
          <p:cNvPr id="13314" name="Picture 2" descr="Introduction to Machine Learning">
            <a:extLst>
              <a:ext uri="{FF2B5EF4-FFF2-40B4-BE49-F238E27FC236}">
                <a16:creationId xmlns:a16="http://schemas.microsoft.com/office/drawing/2014/main" id="{7B9FCC05-4150-0D78-7EF2-357A28E9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70" y="3837623"/>
            <a:ext cx="6381582" cy="23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58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1779-68DB-4C47-E107-E6F0BA67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Local Embedding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C205-3146-CD61-C977-1A605E11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92440" cy="4351338"/>
          </a:xfrm>
        </p:spPr>
        <p:txBody>
          <a:bodyPr/>
          <a:lstStyle/>
          <a:p>
            <a:r>
              <a:rPr lang="en-IL" dirty="0"/>
              <a:t>Let’s reconsider the swiss roll</a:t>
            </a:r>
          </a:p>
          <a:p>
            <a:r>
              <a:rPr lang="en-IL" dirty="0"/>
              <a:t>Data lies on a 2D manifold</a:t>
            </a:r>
          </a:p>
          <a:p>
            <a:r>
              <a:rPr lang="en-IL" dirty="0"/>
              <a:t>How to describe it’s geometry?</a:t>
            </a:r>
          </a:p>
          <a:p>
            <a:r>
              <a:rPr lang="en-IL" dirty="0"/>
              <a:t>Idea: local structure!</a:t>
            </a:r>
          </a:p>
        </p:txBody>
      </p:sp>
      <p:pic>
        <p:nvPicPr>
          <p:cNvPr id="4" name="Picture 2" descr="Introduction to Machine Learning">
            <a:extLst>
              <a:ext uri="{FF2B5EF4-FFF2-40B4-BE49-F238E27FC236}">
                <a16:creationId xmlns:a16="http://schemas.microsoft.com/office/drawing/2014/main" id="{B33618DA-26FC-65B8-B5A0-6AD7A964D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4"/>
          <a:stretch/>
        </p:blipFill>
        <p:spPr bwMode="auto">
          <a:xfrm>
            <a:off x="9094470" y="1825625"/>
            <a:ext cx="2355850" cy="23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54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1779-68DB-4C47-E107-E6F0BA67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Laplacian Eigenmaps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C205-3146-CD61-C977-1A605E11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92440" cy="4351338"/>
          </a:xfrm>
        </p:spPr>
        <p:txBody>
          <a:bodyPr/>
          <a:lstStyle/>
          <a:p>
            <a:r>
              <a:rPr lang="en-IL" dirty="0"/>
              <a:t>For each point x</a:t>
            </a:r>
            <a:r>
              <a:rPr lang="en-IL" baseline="-25000" dirty="0"/>
              <a:t>i</a:t>
            </a:r>
            <a:r>
              <a:rPr lang="en-IL" dirty="0"/>
              <a:t> find its k NNs</a:t>
            </a:r>
          </a:p>
          <a:p>
            <a:r>
              <a:rPr lang="en-IL" dirty="0"/>
              <a:t>For each NN j, compute weight </a:t>
            </a:r>
          </a:p>
          <a:p>
            <a:r>
              <a:rPr lang="en-IL" dirty="0"/>
              <a:t>Learn embedding ei for each xi such that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Constraint is in theory a little more complex</a:t>
            </a:r>
          </a:p>
          <a:p>
            <a:r>
              <a:rPr lang="en-IL" dirty="0"/>
              <a:t>Constraint ensures solution does not collapse to 0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4" name="Picture 2" descr="Introduction to Machine Learning">
            <a:extLst>
              <a:ext uri="{FF2B5EF4-FFF2-40B4-BE49-F238E27FC236}">
                <a16:creationId xmlns:a16="http://schemas.microsoft.com/office/drawing/2014/main" id="{B33618DA-26FC-65B8-B5A0-6AD7A964D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4"/>
          <a:stretch/>
        </p:blipFill>
        <p:spPr bwMode="auto">
          <a:xfrm>
            <a:off x="9094470" y="1825625"/>
            <a:ext cx="2355850" cy="23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D317F094-A9FA-75CC-AEBE-22FF28D9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20" y="2296160"/>
            <a:ext cx="1803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A1836761-788F-BF82-0BFF-C5BFAE79D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30" y="3596641"/>
            <a:ext cx="6083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18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B9BB-F4CA-BD45-D8FD-138847CF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Lots of Issues with Local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3500-427A-910F-01EB-FA78C334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Discuss in class</a:t>
            </a:r>
          </a:p>
        </p:txBody>
      </p:sp>
    </p:spTree>
    <p:extLst>
      <p:ext uri="{BB962C8B-B14F-4D97-AF65-F5344CB8AC3E}">
        <p14:creationId xmlns:p14="http://schemas.microsoft.com/office/powerpoint/2010/main" val="253416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F1C7-7D05-6059-D23C-6FC46B86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Datum Really 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8287-2828-6FE1-D725-CD013DD19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datum of interest is typically something in the real world</a:t>
            </a:r>
          </a:p>
          <a:p>
            <a:pPr lvl="1"/>
            <a:r>
              <a:rPr lang="en-IL" dirty="0"/>
              <a:t>A physical object</a:t>
            </a:r>
          </a:p>
          <a:p>
            <a:pPr lvl="1"/>
            <a:r>
              <a:rPr lang="en-IL" dirty="0"/>
              <a:t>A place</a:t>
            </a:r>
            <a:endParaRPr lang="he-IL" dirty="0"/>
          </a:p>
          <a:p>
            <a:pPr lvl="1"/>
            <a:r>
              <a:rPr lang="he-IL" dirty="0" err="1"/>
              <a:t>A</a:t>
            </a:r>
            <a:r>
              <a:rPr lang="he-IL" dirty="0"/>
              <a:t> </a:t>
            </a:r>
            <a:r>
              <a:rPr lang="he-IL" dirty="0" err="1"/>
              <a:t>user</a:t>
            </a:r>
            <a:endParaRPr lang="en-IL" dirty="0"/>
          </a:p>
          <a:p>
            <a:pPr lvl="1"/>
            <a:r>
              <a:rPr lang="en-IL" dirty="0"/>
              <a:t>An idea</a:t>
            </a:r>
          </a:p>
          <a:p>
            <a:pPr lvl="1"/>
            <a:endParaRPr lang="en-IL" dirty="0"/>
          </a:p>
        </p:txBody>
      </p:sp>
      <p:pic>
        <p:nvPicPr>
          <p:cNvPr id="4" name="Picture 2" descr="Im Not A Number Im A Person GIF - Im Not A Number Im A Person The Prisoner  - Discover &amp; Share GIFs">
            <a:extLst>
              <a:ext uri="{FF2B5EF4-FFF2-40B4-BE49-F238E27FC236}">
                <a16:creationId xmlns:a16="http://schemas.microsoft.com/office/drawing/2014/main" id="{6BC8658B-FAC6-866C-96CF-3699FB2D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509" y="2824480"/>
            <a:ext cx="4632009" cy="34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6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7D3E-33F6-3549-AEC2-51E039AD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Stochastic Neighborhood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6E85-5616-25AF-C28C-B7F4DC4D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mixture of global and local approaches</a:t>
            </a:r>
          </a:p>
          <a:p>
            <a:r>
              <a:rPr lang="en-IL" dirty="0"/>
              <a:t>Define: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loss is given by: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BC95063F-4F0A-4521-854E-22E98103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80" y="3269859"/>
            <a:ext cx="33782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35AC434D-0E3D-378F-AF28-C7064500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80" y="2398231"/>
            <a:ext cx="3305810" cy="87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295D3-3BD0-489F-B5C2-F8AA569F1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285" y="4923790"/>
            <a:ext cx="5283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65C9-D522-62E3-354B-8E366FC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Symmetric 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4074E-2465-3C23-6A52-87212A0FF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SNE is not symmtric, but easily fixed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8512C-D451-26E1-729B-5F7A929E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25" y="4687050"/>
            <a:ext cx="4502150" cy="96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D9E15-7CD7-A9BA-1E60-383E52191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94"/>
          <a:stretch/>
        </p:blipFill>
        <p:spPr>
          <a:xfrm>
            <a:off x="5262880" y="3006330"/>
            <a:ext cx="1666240" cy="52946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DC5F1F7-A7BA-CB3E-0E71-856CEBA4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90" y="3798875"/>
            <a:ext cx="2776220" cy="7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071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622-75AC-887F-625D-58C5F50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tSNE: Symmetric SNE with Student’s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2D68-84AE-F194-E485-54716FF0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Gaussian distribution makes far embedding decay too fast</a:t>
            </a:r>
          </a:p>
          <a:p>
            <a:r>
              <a:rPr lang="en-IL" dirty="0"/>
              <a:t>R</a:t>
            </a:r>
            <a:r>
              <a:rPr lang="en-US" dirty="0"/>
              <a:t>e</a:t>
            </a:r>
            <a:r>
              <a:rPr lang="en-IL" dirty="0"/>
              <a:t>place with Student’s t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F5AE68E-7F19-8C9B-DFC8-E5C6BC273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458970"/>
            <a:ext cx="39116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A05219-F715-CB39-EF0D-299162A8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30" y="3230880"/>
            <a:ext cx="3431540" cy="9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15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0E0A-4BC3-15FF-F4AE-DE01E51B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tSNE is Great for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B5FBB-A795-249B-55F4-8C4DB8967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Combines global and local structure</a:t>
            </a:r>
          </a:p>
          <a:p>
            <a:r>
              <a:rPr lang="en-IL" dirty="0"/>
              <a:t>Comarison to local method LLE: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40DB5-4532-FFA2-61E5-E216738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098800"/>
            <a:ext cx="3422370" cy="332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32DE0-D70E-A4CD-69CE-524FE7EF5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90" y="3057525"/>
            <a:ext cx="4432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21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DEA0-4D40-FE59-B028-E363EB1E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Issues with Classical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F5E32-7EE3-D9B7-7487-FA2E3750A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to do with test samples?</a:t>
            </a:r>
          </a:p>
          <a:p>
            <a:r>
              <a:rPr lang="en-IL" dirty="0"/>
              <a:t>Is computing neighbors with L2 really a good idea?</a:t>
            </a:r>
          </a:p>
          <a:p>
            <a:r>
              <a:rPr lang="en-IL" dirty="0"/>
              <a:t>Not really suitable for high d embeddings? (why?)</a:t>
            </a:r>
          </a:p>
          <a:p>
            <a:r>
              <a:rPr lang="en-IL" dirty="0"/>
              <a:t>Classically, local methods did not work really well (t-SNE did in low d)</a:t>
            </a:r>
          </a:p>
        </p:txBody>
      </p:sp>
      <p:pic>
        <p:nvPicPr>
          <p:cNvPr id="20482" name="Picture 2" descr="Baby Crying Stock Photo - Download Image Now - Crying, Baby - Human Age,  Shouting - iStock">
            <a:extLst>
              <a:ext uri="{FF2B5EF4-FFF2-40B4-BE49-F238E27FC236}">
                <a16:creationId xmlns:a16="http://schemas.microsoft.com/office/drawing/2014/main" id="{0A3087C5-E6B5-C2AF-40A6-DFF89D18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074160"/>
            <a:ext cx="4000781" cy="26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60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DFB9-8AB6-B4DD-CEA2-F6E2A7B7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Two Modification are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924D-0B4C-8DCE-5589-FF0F9A922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Modern method only modify two aspects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Mapping from x to e through a parametric function (e.g. deep nets)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Neighbors generated, not retrieved</a:t>
            </a:r>
          </a:p>
          <a:p>
            <a:r>
              <a:rPr lang="en-IL" dirty="0"/>
              <a:t>These simple changes are enough to make a massive impact!</a:t>
            </a:r>
          </a:p>
        </p:txBody>
      </p:sp>
      <p:pic>
        <p:nvPicPr>
          <p:cNvPr id="19458" name="Picture 2" descr="Sticker - Small But Mighty – Big Cat Rescue">
            <a:extLst>
              <a:ext uri="{FF2B5EF4-FFF2-40B4-BE49-F238E27FC236}">
                <a16:creationId xmlns:a16="http://schemas.microsoft.com/office/drawing/2014/main" id="{BE765720-4BB0-6D82-3C36-47E39F7EB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3632200"/>
            <a:ext cx="32258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41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F3F4-EAE4-EE84-0963-801100E6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Amortizarion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8CB5-16C6-2FCC-28E8-7537FEDB3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 method optimized all embeddings directly</a:t>
            </a:r>
          </a:p>
          <a:p>
            <a:pPr lvl="1"/>
            <a:r>
              <a:rPr lang="en-IL" dirty="0"/>
              <a:t>Cannot generlize to new samples</a:t>
            </a:r>
          </a:p>
          <a:p>
            <a:pPr lvl="1"/>
            <a:r>
              <a:rPr lang="en-IL" dirty="0"/>
              <a:t>P</a:t>
            </a:r>
            <a:r>
              <a:rPr lang="en-US" dirty="0"/>
              <a:t>r</a:t>
            </a:r>
            <a:r>
              <a:rPr lang="en-IL" dirty="0"/>
              <a:t>one to overfitting for large d</a:t>
            </a:r>
          </a:p>
          <a:p>
            <a:r>
              <a:rPr lang="en-IL" dirty="0"/>
              <a:t>Modern methods learn the mapping, this solves the issues</a:t>
            </a:r>
          </a:p>
          <a:p>
            <a:r>
              <a:rPr lang="en-IL" dirty="0"/>
              <a:t>Typically a ResNet or Transformer (like anywhere else </a:t>
            </a:r>
            <a:r>
              <a:rPr lang="en-US" dirty="0"/>
              <a:t>I</a:t>
            </a:r>
            <a:r>
              <a:rPr lang="en-IL" dirty="0"/>
              <a:t>n the course)</a:t>
            </a:r>
          </a:p>
        </p:txBody>
      </p:sp>
      <p:pic>
        <p:nvPicPr>
          <p:cNvPr id="21506" name="Picture 2" descr="PDF] Moving Object Detection Method via ResNet-18 With Encoder–Decoder  Structure in Complex Scenes | Semantic Scholar">
            <a:extLst>
              <a:ext uri="{FF2B5EF4-FFF2-40B4-BE49-F238E27FC236}">
                <a16:creationId xmlns:a16="http://schemas.microsoft.com/office/drawing/2014/main" id="{0DDB7017-7460-05A7-7D08-5328210F3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83" b="23076"/>
          <a:stretch/>
        </p:blipFill>
        <p:spPr bwMode="auto">
          <a:xfrm>
            <a:off x="2672080" y="4338955"/>
            <a:ext cx="6210397" cy="21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491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FF45-E15D-B916-30D7-4DFA0200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Augmentations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27CF-146A-393F-72D5-E11556C5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Local methods want similar samples to have similar embeddings</a:t>
            </a:r>
          </a:p>
          <a:p>
            <a:r>
              <a:rPr lang="en-IL" dirty="0"/>
              <a:t>What is similar? L2 distance is terrible at high d</a:t>
            </a:r>
          </a:p>
          <a:p>
            <a:r>
              <a:rPr lang="en-IL" dirty="0"/>
              <a:t>Idea: let user decide which variation is not important</a:t>
            </a:r>
          </a:p>
          <a:p>
            <a:r>
              <a:rPr lang="en-IL" dirty="0"/>
              <a:t>For sample: generate samples that differ in unimportant aspects</a:t>
            </a:r>
          </a:p>
        </p:txBody>
      </p:sp>
    </p:spTree>
    <p:extLst>
      <p:ext uri="{BB962C8B-B14F-4D97-AF65-F5344CB8AC3E}">
        <p14:creationId xmlns:p14="http://schemas.microsoft.com/office/powerpoint/2010/main" val="426413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6F8B-DED3-9D86-2E18-DBB2048D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11880" cy="1325563"/>
          </a:xfrm>
        </p:spPr>
        <p:txBody>
          <a:bodyPr>
            <a:normAutofit fontScale="90000"/>
          </a:bodyPr>
          <a:lstStyle/>
          <a:p>
            <a:r>
              <a:rPr lang="en-IL" dirty="0"/>
              <a:t>Examples of Image Augmentations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B5E-888E-048E-3E7D-1F3E8CED9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22530" name="Picture 2" descr="Information | Free Full-Text | Albumentations: Fast and Flexible Image  Augmentations">
            <a:extLst>
              <a:ext uri="{FF2B5EF4-FFF2-40B4-BE49-F238E27FC236}">
                <a16:creationId xmlns:a16="http://schemas.microsoft.com/office/drawing/2014/main" id="{B53D69CC-579D-4AB7-4A03-6F336CDD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48" y="-71120"/>
            <a:ext cx="692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24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B572-C91D-7283-FD83-30C5807F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Augmentations: the Good and 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6730C-0CF7-0B46-3349-127BFD5B5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4351338"/>
          </a:xfrm>
        </p:spPr>
        <p:txBody>
          <a:bodyPr/>
          <a:lstStyle/>
          <a:p>
            <a:r>
              <a:rPr lang="en-IL" dirty="0"/>
              <a:t>Good:</a:t>
            </a:r>
          </a:p>
          <a:p>
            <a:pPr lvl="1"/>
            <a:r>
              <a:rPr lang="en-IL" dirty="0"/>
              <a:t>Can model much more semantic variation than L2</a:t>
            </a:r>
          </a:p>
          <a:p>
            <a:pPr lvl="1"/>
            <a:r>
              <a:rPr lang="en-IL" dirty="0"/>
              <a:t>Does not require kNN search</a:t>
            </a:r>
          </a:p>
          <a:p>
            <a:r>
              <a:rPr lang="en-IL" dirty="0"/>
              <a:t>Bad:</a:t>
            </a:r>
          </a:p>
          <a:p>
            <a:pPr lvl="1"/>
            <a:r>
              <a:rPr lang="en-IL" dirty="0"/>
              <a:t>Need to know what variation is not important</a:t>
            </a:r>
          </a:p>
          <a:p>
            <a:pPr lvl="1"/>
            <a:r>
              <a:rPr lang="en-IL" dirty="0"/>
              <a:t>Need to be able to sample such augmentations (when is that hard?)</a:t>
            </a:r>
          </a:p>
          <a:p>
            <a:pPr lvl="1"/>
            <a:endParaRPr lang="en-IL" dirty="0"/>
          </a:p>
        </p:txBody>
      </p:sp>
      <p:pic>
        <p:nvPicPr>
          <p:cNvPr id="23554" name="Picture 2" descr="Amazon.com: The Good, the Bad and the Ugly [4KUHD] : Clint Eastwood, Lee  Van Cleef, Eli Wallach, Mario Brega, Luigi Pistilli, Aldo Sambrell, Sergio  Leone: Movies &amp; TV">
            <a:extLst>
              <a:ext uri="{FF2B5EF4-FFF2-40B4-BE49-F238E27FC236}">
                <a16:creationId xmlns:a16="http://schemas.microsoft.com/office/drawing/2014/main" id="{BE770332-AA43-2997-E65B-B1482DB5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1724025"/>
            <a:ext cx="3965325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6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2112-A0B0-4000-05E8-0BD70D25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Numerical Representation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AEB6D-544D-B697-79F6-3823576E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1000" cy="4351338"/>
          </a:xfrm>
        </p:spPr>
        <p:txBody>
          <a:bodyPr/>
          <a:lstStyle/>
          <a:p>
            <a:r>
              <a:rPr lang="en-IL" dirty="0"/>
              <a:t>Computers don’t see the real data</a:t>
            </a:r>
          </a:p>
          <a:p>
            <a:r>
              <a:rPr lang="en-IL" dirty="0"/>
              <a:t>Computers see numbers </a:t>
            </a:r>
          </a:p>
          <a:p>
            <a:r>
              <a:rPr lang="en-IL" dirty="0"/>
              <a:t>Use numbers represent the real datum</a:t>
            </a:r>
          </a:p>
          <a:p>
            <a:r>
              <a:rPr lang="en-IL" dirty="0"/>
              <a:t>Simplest example: use raw observarional data</a:t>
            </a:r>
          </a:p>
          <a:p>
            <a:pPr lvl="1"/>
            <a:r>
              <a:rPr lang="en-IL" dirty="0"/>
              <a:t>Pixels</a:t>
            </a:r>
          </a:p>
          <a:p>
            <a:pPr lvl="1"/>
            <a:r>
              <a:rPr lang="en-IL" dirty="0"/>
              <a:t>Point clouds</a:t>
            </a:r>
          </a:p>
          <a:p>
            <a:pPr lvl="1"/>
            <a:r>
              <a:rPr lang="en-IL" dirty="0"/>
              <a:t>Letters</a:t>
            </a:r>
          </a:p>
          <a:p>
            <a:endParaRPr lang="en-IL" dirty="0"/>
          </a:p>
        </p:txBody>
      </p:sp>
      <p:pic>
        <p:nvPicPr>
          <p:cNvPr id="8196" name="Picture 4" descr="How are Images Stored on a Computer | Grayscale &amp; RGB Image Formats">
            <a:extLst>
              <a:ext uri="{FF2B5EF4-FFF2-40B4-BE49-F238E27FC236}">
                <a16:creationId xmlns:a16="http://schemas.microsoft.com/office/drawing/2014/main" id="{E028A629-4013-85A9-297B-B5CFDA3FA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280159"/>
            <a:ext cx="4590506" cy="58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76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A4D4-7E7E-776E-E2FB-1039C5E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Contrastive Learning – SNE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D51F-AC9C-C8B1-67A7-92E05216E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Augment image x</a:t>
            </a:r>
            <a:r>
              <a:rPr lang="en-IL" baseline="-25000" dirty="0"/>
              <a:t>i</a:t>
            </a:r>
          </a:p>
          <a:p>
            <a:r>
              <a:rPr lang="en-IL" dirty="0"/>
              <a:t>Compute probability of augmented image to belong to each image</a:t>
            </a:r>
          </a:p>
          <a:p>
            <a:r>
              <a:rPr lang="en-IL" dirty="0"/>
              <a:t>Embeddings unit normalized</a:t>
            </a:r>
          </a:p>
          <a:p>
            <a:r>
              <a:rPr lang="en-IL" dirty="0"/>
              <a:t>Groundtruth p</a:t>
            </a:r>
            <a:r>
              <a:rPr lang="en-IL" baseline="-25000" dirty="0"/>
              <a:t>i|j </a:t>
            </a:r>
            <a:r>
              <a:rPr lang="en-IL" dirty="0"/>
              <a:t>is now 1-hot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C1A313A-2D65-D0C7-A7F9-8486D38F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630" y="4575810"/>
            <a:ext cx="4305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6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A4D4-7E7E-776E-E2FB-1039C5E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Contrastive Learning – Classifier Interpret.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D51F-AC9C-C8B1-67A7-92E05216E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Define each image x</a:t>
            </a:r>
            <a:r>
              <a:rPr lang="en-IL" baseline="-25000" dirty="0"/>
              <a:t>i</a:t>
            </a:r>
            <a:r>
              <a:rPr lang="en-IL" dirty="0"/>
              <a:t> as a class</a:t>
            </a:r>
          </a:p>
          <a:p>
            <a:r>
              <a:rPr lang="en-IL" dirty="0"/>
              <a:t>All augmentations of x</a:t>
            </a:r>
            <a:r>
              <a:rPr lang="en-IL" baseline="-25000" dirty="0"/>
              <a:t>i</a:t>
            </a:r>
            <a:r>
              <a:rPr lang="en-IL" dirty="0"/>
              <a:t> belong to class </a:t>
            </a:r>
            <a:r>
              <a:rPr lang="en-US" dirty="0"/>
              <a:t>I</a:t>
            </a:r>
            <a:endParaRPr lang="en-IL" dirty="0"/>
          </a:p>
          <a:p>
            <a:r>
              <a:rPr lang="en-IL" dirty="0"/>
              <a:t>Train a classifier to map augmented image to the correct class</a:t>
            </a:r>
          </a:p>
          <a:p>
            <a:r>
              <a:rPr lang="en-IL" dirty="0"/>
              <a:t>In practice, we subsample the denominator for faster runtime  </a:t>
            </a:r>
          </a:p>
        </p:txBody>
      </p:sp>
      <p:pic>
        <p:nvPicPr>
          <p:cNvPr id="25602" name="Picture 2" descr="The Illustrated SimCLR Framework">
            <a:extLst>
              <a:ext uri="{FF2B5EF4-FFF2-40B4-BE49-F238E27FC236}">
                <a16:creationId xmlns:a16="http://schemas.microsoft.com/office/drawing/2014/main" id="{9E4B5831-6E4E-68AA-2C58-7F0E7872E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5"/>
          <a:stretch/>
        </p:blipFill>
        <p:spPr bwMode="auto">
          <a:xfrm>
            <a:off x="2214880" y="3892358"/>
            <a:ext cx="7012940" cy="296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07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716D-D00B-8B4A-8E9B-C2B3D264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C9933-558E-CD4F-8725-FE42F2F75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619184" cy="1812560"/>
          </a:xfrm>
        </p:spPr>
        <p:txBody>
          <a:bodyPr/>
          <a:lstStyle/>
          <a:p>
            <a:pPr algn="l"/>
            <a:r>
              <a:rPr lang="en-IL" dirty="0"/>
              <a:t>Objective:</a:t>
            </a:r>
          </a:p>
          <a:p>
            <a:pPr lvl="1"/>
            <a:r>
              <a:rPr lang="en-IL" dirty="0"/>
              <a:t>Augmentations fall in the same position</a:t>
            </a:r>
          </a:p>
          <a:p>
            <a:pPr lvl="1"/>
            <a:r>
              <a:rPr lang="en-IL" dirty="0"/>
              <a:t>Feature hypersphere unifromly populated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7E04F-EF86-0A4A-8623-59420014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08" y="3429000"/>
            <a:ext cx="3225800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4C17A-C8E8-BF48-94A2-427DC500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44" y="3349193"/>
            <a:ext cx="3182091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6BFE6-B342-7640-80CF-DBE2FE786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571" y="3349194"/>
            <a:ext cx="4026239" cy="3288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E6BB5-3AE0-FC43-BD1A-0A0693856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725" y="990600"/>
            <a:ext cx="4974675" cy="13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3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DBD1-05E9-B2E6-3440-BA3564DD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1E89-61FE-82D0-8DAB-139DDBA58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0812" cy="4351338"/>
          </a:xfrm>
        </p:spPr>
        <p:txBody>
          <a:bodyPr/>
          <a:lstStyle/>
          <a:p>
            <a:r>
              <a:rPr lang="en-IL" dirty="0"/>
              <a:t>Tricks to reduce memory requirements</a:t>
            </a:r>
          </a:p>
          <a:p>
            <a:r>
              <a:rPr lang="en-IL" dirty="0"/>
              <a:t>Do not calculate embeddings for every batch</a:t>
            </a:r>
          </a:p>
          <a:p>
            <a:r>
              <a:rPr lang="en-US" dirty="0"/>
              <a:t>I</a:t>
            </a:r>
            <a:r>
              <a:rPr lang="en-IL" dirty="0"/>
              <a:t>nstead, keep the values of all embeddings in memory</a:t>
            </a:r>
          </a:p>
          <a:p>
            <a:r>
              <a:rPr lang="en-IL" dirty="0"/>
              <a:t>Momentum encoder ensure that embeddings change slowly</a:t>
            </a:r>
          </a:p>
          <a:p>
            <a:pPr lvl="1"/>
            <a:endParaRPr lang="en-IL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BE0729B-8857-81CF-6245-AEAD16D7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12" y="1825625"/>
            <a:ext cx="4838007" cy="3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99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15A1-96D3-8877-2865-F35E1869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VICReg: Modern Laplacian Eigenmaps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3965A-5FA2-FE6A-A767-68C389F49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Another method by Lecun</a:t>
            </a:r>
          </a:p>
          <a:p>
            <a:r>
              <a:rPr lang="en-IL" dirty="0"/>
              <a:t>T</a:t>
            </a:r>
            <a:r>
              <a:rPr lang="en-US" dirty="0"/>
              <a:t>h</a:t>
            </a:r>
            <a:r>
              <a:rPr lang="en-IL" dirty="0"/>
              <a:t>is one </a:t>
            </a:r>
            <a:r>
              <a:rPr lang="en-US" dirty="0"/>
              <a:t>is</a:t>
            </a:r>
            <a:r>
              <a:rPr lang="en-IL" dirty="0"/>
              <a:t> basically laplacian eigenmaps with augmentations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243A6-C70C-0C74-D78D-43EFB99B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56" y="3307081"/>
            <a:ext cx="8502224" cy="87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1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8AB5-7EE4-04AF-92C9-42BEAB01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Classical Idea: CCA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CD11A-B1A6-408C-CB69-8BF79508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Canonical Correlation Analysis – CCA</a:t>
            </a:r>
          </a:p>
          <a:p>
            <a:r>
              <a:rPr lang="en-IL" dirty="0"/>
              <a:t>Idea: given two views of the same data, learn common feature space</a:t>
            </a:r>
          </a:p>
          <a:p>
            <a:r>
              <a:rPr lang="en-IL" dirty="0"/>
              <a:t>Example: image and video descriptions of event</a:t>
            </a:r>
          </a:p>
          <a:p>
            <a:r>
              <a:rPr lang="en-IL" dirty="0"/>
              <a:t>Criterion: assume the features are x</a:t>
            </a:r>
            <a:r>
              <a:rPr lang="en-IL" baseline="-25000" dirty="0"/>
              <a:t>i</a:t>
            </a:r>
            <a:r>
              <a:rPr lang="en-IL" dirty="0"/>
              <a:t> and y</a:t>
            </a:r>
            <a:r>
              <a:rPr lang="en-IL" baseline="-25000" dirty="0"/>
              <a:t>i</a:t>
            </a:r>
            <a:r>
              <a:rPr lang="en-IL" dirty="0"/>
              <a:t> learn functions f and g s.t.:</a:t>
            </a:r>
          </a:p>
          <a:p>
            <a:pPr lvl="1"/>
            <a:r>
              <a:rPr lang="en-US" dirty="0"/>
              <a:t>C</a:t>
            </a:r>
            <a:r>
              <a:rPr lang="en-IL" dirty="0"/>
              <a:t>orr(f(x</a:t>
            </a:r>
            <a:r>
              <a:rPr lang="en-IL" baseline="-25000" dirty="0"/>
              <a:t>i</a:t>
            </a:r>
            <a:r>
              <a:rPr lang="en-IL" dirty="0"/>
              <a:t>),g(y</a:t>
            </a:r>
            <a:r>
              <a:rPr lang="en-IL" baseline="-25000" dirty="0"/>
              <a:t>i</a:t>
            </a:r>
            <a:r>
              <a:rPr lang="en-IL" dirty="0"/>
              <a:t>)) = I</a:t>
            </a:r>
          </a:p>
        </p:txBody>
      </p:sp>
    </p:spTree>
    <p:extLst>
      <p:ext uri="{BB962C8B-B14F-4D97-AF65-F5344CB8AC3E}">
        <p14:creationId xmlns:p14="http://schemas.microsoft.com/office/powerpoint/2010/main" val="1581563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AD73-7354-D64C-1AEE-A910A11D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Barlow Twins: CCA with Augmentations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E1AB9-E88B-9DC3-315B-7209A926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denote each sample xi and its augments x’</a:t>
            </a:r>
            <a:r>
              <a:rPr lang="en-US" baseline="-25000" dirty="0"/>
              <a:t>I</a:t>
            </a:r>
            <a:endParaRPr lang="en-IL" baseline="-25000" dirty="0"/>
          </a:p>
          <a:p>
            <a:r>
              <a:rPr lang="en-IL" dirty="0"/>
              <a:t>Learn function f s.t.</a:t>
            </a:r>
          </a:p>
          <a:p>
            <a:pPr lvl="1"/>
            <a:r>
              <a:rPr lang="en-US" dirty="0"/>
              <a:t>C</a:t>
            </a:r>
            <a:r>
              <a:rPr lang="en-IL" dirty="0"/>
              <a:t>orr(f(xi),f(x’</a:t>
            </a:r>
            <a:r>
              <a:rPr lang="en-IL" baseline="-25000" dirty="0"/>
              <a:t>i</a:t>
            </a:r>
            <a:r>
              <a:rPr lang="en-IL" dirty="0"/>
              <a:t>)) = I</a:t>
            </a:r>
          </a:p>
          <a:p>
            <a:r>
              <a:rPr lang="en-IL" dirty="0"/>
              <a:t>Does not really depend on batch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6B62B-6F02-02E5-1CD7-84116AAC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3760470"/>
            <a:ext cx="68453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92A0-2FDA-A647-9F59-2B81EB41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SimSiam: No Negative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36F07-73AE-5449-89EA-EA89AE55E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Exploring Simple Siamese Representation Learning, Chen and He, CVPR’21</a:t>
            </a:r>
          </a:p>
          <a:p>
            <a:r>
              <a:rPr lang="en-US" dirty="0"/>
              <a:t>Main idea: drop the negative samples, fix one view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B6C8B-60B1-0E45-AD0A-9FAF3CE8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75" y="3480699"/>
            <a:ext cx="3837093" cy="26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4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8547-6AA9-9540-A495-99F6E25E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SimSiam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FFCC0-4D5F-E64D-9DF7-5BF3F833A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Extract features from two augmented views</a:t>
            </a:r>
          </a:p>
          <a:p>
            <a:r>
              <a:rPr lang="en-IL" dirty="0"/>
              <a:t>Learn predictor network to predict one from from the other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02C22-7015-8441-884F-95FF5A9D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63" y="2938272"/>
            <a:ext cx="5016471" cy="37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49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A396-7DE5-5395-C248-A21EE13A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Multi-Modal Supervision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795F2-B286-F75A-0F48-915E0646A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Self-supervised learning needs distance guidance </a:t>
            </a:r>
          </a:p>
          <a:p>
            <a:r>
              <a:rPr lang="en-IL" dirty="0"/>
              <a:t>So far, augmentation – generative method</a:t>
            </a:r>
          </a:p>
          <a:p>
            <a:r>
              <a:rPr lang="en-IL" dirty="0"/>
              <a:t>Sometimes better free supervision exists </a:t>
            </a:r>
          </a:p>
          <a:p>
            <a:r>
              <a:rPr lang="en-IL" dirty="0"/>
              <a:t>Internet is full of (image, text caption) pairs</a:t>
            </a:r>
          </a:p>
          <a:p>
            <a:r>
              <a:rPr lang="en-IL" dirty="0"/>
              <a:t>Idea: replace or extend guidance to SSL methods using this</a:t>
            </a:r>
          </a:p>
        </p:txBody>
      </p:sp>
    </p:spTree>
    <p:extLst>
      <p:ext uri="{BB962C8B-B14F-4D97-AF65-F5344CB8AC3E}">
        <p14:creationId xmlns:p14="http://schemas.microsoft.com/office/powerpoint/2010/main" val="47033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B396-9907-219E-7B19-2EE2B934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Countless Representations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58F3-15B3-03F5-B5F8-F6FF1469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8280" cy="4351338"/>
          </a:xfrm>
        </p:spPr>
        <p:txBody>
          <a:bodyPr/>
          <a:lstStyle/>
          <a:p>
            <a:r>
              <a:rPr lang="en-IL" dirty="0"/>
              <a:t>There are many way to represent the same daum</a:t>
            </a:r>
          </a:p>
          <a:p>
            <a:r>
              <a:rPr lang="en-IL" dirty="0"/>
              <a:t>In fact, infinite ways</a:t>
            </a:r>
          </a:p>
          <a:p>
            <a:r>
              <a:rPr lang="en-IL" dirty="0"/>
              <a:t>How do we select the best one?</a:t>
            </a:r>
          </a:p>
          <a:p>
            <a:r>
              <a:rPr lang="en-IL" dirty="0"/>
              <a:t>What are the criteria for a good representation?</a:t>
            </a:r>
          </a:p>
        </p:txBody>
      </p:sp>
      <p:pic>
        <p:nvPicPr>
          <p:cNvPr id="7170" name="Picture 2" descr="Number Sense - Subitizing and Multiple Representations | Homeschool math,  Prek math, Kindergarten math">
            <a:extLst>
              <a:ext uri="{FF2B5EF4-FFF2-40B4-BE49-F238E27FC236}">
                <a16:creationId xmlns:a16="http://schemas.microsoft.com/office/drawing/2014/main" id="{FE2FA52A-E051-8751-FBF1-98B9615B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20" y="1460500"/>
            <a:ext cx="3429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70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9E21-E827-5406-6C1D-CD957293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CLIP: ML Trick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DD53E-D16C-AD11-22A9-E53348505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Double contrastive learning</a:t>
            </a:r>
          </a:p>
          <a:p>
            <a:r>
              <a:rPr lang="en-IL" dirty="0"/>
              <a:t>One contrastive loss predicting the correct image given the caption</a:t>
            </a:r>
          </a:p>
          <a:p>
            <a:r>
              <a:rPr lang="en-IL" dirty="0"/>
              <a:t>One contrastive loss predicting correct caption given image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0909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9E21-E827-5406-6C1D-CD957293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CLIP: DL Trick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DD53E-D16C-AD11-22A9-E53348505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CLIP by OpenAI implements this ideas</a:t>
            </a:r>
          </a:p>
          <a:p>
            <a:r>
              <a:rPr lang="en-IL" dirty="0"/>
              <a:t>DL trick: train different encoders for the image and text</a:t>
            </a:r>
          </a:p>
          <a:p>
            <a:r>
              <a:rPr lang="en-IL" dirty="0"/>
              <a:t>Image encoder can be ResNet or ViT</a:t>
            </a:r>
          </a:p>
          <a:p>
            <a:r>
              <a:rPr lang="en-IL" dirty="0"/>
              <a:t>Text encoder is a standard trasformer</a:t>
            </a:r>
          </a:p>
          <a:p>
            <a:r>
              <a:rPr lang="en-IL" dirty="0"/>
              <a:t>Train on lots (300M pairs) of data – there are now much bigger models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90992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D61A-F9FA-65C3-FC41-37B9D9F5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Masked Autoencoding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75BE-1748-A6FA-E863-B1E228255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Create hard labelled task for free</a:t>
            </a:r>
          </a:p>
          <a:p>
            <a:r>
              <a:rPr lang="en-IL" dirty="0"/>
              <a:t>Example: for a sentence, remove some word. Task is to predict word given the rest of the sentence.</a:t>
            </a:r>
          </a:p>
          <a:p>
            <a:r>
              <a:rPr lang="en-IL" dirty="0"/>
              <a:t>Very simple, but effective representation learner</a:t>
            </a:r>
          </a:p>
          <a:p>
            <a:r>
              <a:rPr lang="en-IL" dirty="0"/>
              <a:t>Similarly to AR models, here we estimate:</a:t>
            </a:r>
          </a:p>
          <a:p>
            <a:pPr lvl="1"/>
            <a:endParaRPr lang="en-IL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0A31070-80A7-DF9D-DC4A-11FCEB285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60" y="3814233"/>
            <a:ext cx="14986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800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A0DA-460A-58A1-3286-D9E3D068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977F1-9394-34EC-60D2-CE45D27FE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Given sentence, remove word then learn to predict it</a:t>
            </a:r>
          </a:p>
          <a:p>
            <a:r>
              <a:rPr lang="en-IL" dirty="0"/>
              <a:t>A representation succesful at this task must be very informative</a:t>
            </a:r>
          </a:p>
          <a:p>
            <a:r>
              <a:rPr lang="en-IL" dirty="0"/>
              <a:t>Technical details:</a:t>
            </a:r>
          </a:p>
          <a:p>
            <a:pPr lvl="1"/>
            <a:r>
              <a:rPr lang="en-IL" dirty="0"/>
              <a:t>Use transformer</a:t>
            </a:r>
          </a:p>
          <a:p>
            <a:pPr lvl="1"/>
            <a:r>
              <a:rPr lang="en-IL" dirty="0"/>
              <a:t>Replace of 15 of tokens:</a:t>
            </a:r>
          </a:p>
          <a:p>
            <a:pPr lvl="1"/>
            <a:r>
              <a:rPr lang="en-IL" dirty="0"/>
              <a:t>80% prob replace by “mask” token </a:t>
            </a:r>
          </a:p>
          <a:p>
            <a:pPr lvl="1"/>
            <a:r>
              <a:rPr lang="en-IL" dirty="0"/>
              <a:t>10% replace by wrong word</a:t>
            </a:r>
          </a:p>
          <a:p>
            <a:pPr lvl="1"/>
            <a:r>
              <a:rPr lang="en-US" dirty="0"/>
              <a:t>10% word unchanged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91765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B22B-D83B-674D-8DEA-35EF4D9F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Masked Autoencoders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313B-CB60-C142-8597-AFE961471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Idea: mask out most of the image, and try to reconstruct it</a:t>
            </a:r>
          </a:p>
          <a:p>
            <a:r>
              <a:rPr lang="en-IL" dirty="0"/>
              <a:t>Kaiming He and other FAIR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599AB-51AB-9346-9843-E276FC0C1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98"/>
          <a:stretch/>
        </p:blipFill>
        <p:spPr>
          <a:xfrm>
            <a:off x="848765" y="3078996"/>
            <a:ext cx="10280673" cy="3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3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1A57-FA3E-C546-8846-46F40A7E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3CC0-3598-664D-8672-F50F7F33F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Transformer encoder only operates on visible patches</a:t>
            </a:r>
          </a:p>
          <a:p>
            <a:r>
              <a:rPr lang="en-IL" dirty="0"/>
              <a:t>Decoder operates on both visible and masked token</a:t>
            </a:r>
          </a:p>
          <a:p>
            <a:r>
              <a:rPr lang="en-IL" dirty="0"/>
              <a:t>Reconstruction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F38DE-F462-7842-A6A1-E6403F53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815" y="2449122"/>
            <a:ext cx="6876976" cy="39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8ED7-1A74-FF49-8AED-104B3A8E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High Masking Ratio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F59A3-3A21-7546-8FE1-658B2F665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536633"/>
            <a:ext cx="6372657" cy="4555200"/>
          </a:xfrm>
        </p:spPr>
        <p:txBody>
          <a:bodyPr/>
          <a:lstStyle/>
          <a:p>
            <a:r>
              <a:rPr lang="en-IL" dirty="0"/>
              <a:t>Images are more sparse than NLP</a:t>
            </a:r>
          </a:p>
          <a:p>
            <a:r>
              <a:rPr lang="en-IL" dirty="0"/>
              <a:t>Masking of 75-85% vs 15% in BERT</a:t>
            </a:r>
          </a:p>
          <a:p>
            <a:r>
              <a:rPr lang="en-IL" dirty="0"/>
              <a:t>For video, ratios are around 95%!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E7199-3B07-994D-8340-C07DB4A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1" y="3429001"/>
            <a:ext cx="10412549" cy="3398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9CDAD-A0CF-C844-9C14-1C9BC418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58" y="451751"/>
            <a:ext cx="4915055" cy="28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43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D2CD-262D-FB4D-91A7-5F855FE8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</a:t>
            </a:r>
            <a:r>
              <a:rPr lang="en-US" dirty="0"/>
              <a:t>t</a:t>
            </a:r>
            <a:r>
              <a:rPr lang="en-IL" dirty="0"/>
              <a:t>her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7DDE5-E2A2-7848-811B-23F5A1F38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Working on raw pixels is as good as more complex ideas</a:t>
            </a:r>
          </a:p>
          <a:p>
            <a:r>
              <a:rPr lang="en-IL" dirty="0"/>
              <a:t>Random masking at least as good as other ideas</a:t>
            </a:r>
          </a:p>
          <a:p>
            <a:r>
              <a:rPr lang="en-IL" dirty="0"/>
              <a:t>Results are much better than contrastive methods for fiinetuning</a:t>
            </a:r>
          </a:p>
          <a:p>
            <a:r>
              <a:rPr lang="en-IL" dirty="0"/>
              <a:t>Results are not as good as contrastive for linear probing/ knn</a:t>
            </a:r>
          </a:p>
          <a:p>
            <a:r>
              <a:rPr lang="en-IL" dirty="0"/>
              <a:t>Great scaling behavior to very large transformers</a:t>
            </a:r>
          </a:p>
          <a:p>
            <a:r>
              <a:rPr lang="en-IL" dirty="0"/>
              <a:t>Operates well even on small datasets (10k images)</a:t>
            </a:r>
          </a:p>
        </p:txBody>
      </p:sp>
    </p:spTree>
    <p:extLst>
      <p:ext uri="{BB962C8B-B14F-4D97-AF65-F5344CB8AC3E}">
        <p14:creationId xmlns:p14="http://schemas.microsoft.com/office/powerpoint/2010/main" val="802499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F49A-71A9-7D66-AEC8-9CB2C5E2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BEIT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5B5B2-33CF-12A6-C0D0-B574371DD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BERT for images</a:t>
            </a:r>
          </a:p>
          <a:p>
            <a:r>
              <a:rPr lang="en-IL" dirty="0"/>
              <a:t>First tokenize image using some vector quantizer</a:t>
            </a:r>
          </a:p>
          <a:p>
            <a:r>
              <a:rPr lang="en-IL" dirty="0"/>
              <a:t>Then run discrete BERT on the discrete image representation</a:t>
            </a:r>
          </a:p>
          <a:p>
            <a:r>
              <a:rPr lang="en-IL" dirty="0"/>
              <a:t>Results in line with MAE</a:t>
            </a:r>
          </a:p>
        </p:txBody>
      </p:sp>
    </p:spTree>
    <p:extLst>
      <p:ext uri="{BB962C8B-B14F-4D97-AF65-F5344CB8AC3E}">
        <p14:creationId xmlns:p14="http://schemas.microsoft.com/office/powerpoint/2010/main" val="443451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5C3B-1E8D-FFCA-A4F6-F2732F05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Overview of Pros and Cons of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4F15-CB56-A1CA-4DC1-AE7097BCB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Contrastive</a:t>
            </a:r>
          </a:p>
          <a:p>
            <a:r>
              <a:rPr lang="en-IL" dirty="0"/>
              <a:t>MoCo</a:t>
            </a:r>
          </a:p>
          <a:p>
            <a:r>
              <a:rPr lang="en-IL" dirty="0"/>
              <a:t>Barlow Twins</a:t>
            </a:r>
          </a:p>
          <a:p>
            <a:r>
              <a:rPr lang="en-IL" dirty="0"/>
              <a:t>SimSiam</a:t>
            </a:r>
          </a:p>
          <a:p>
            <a:r>
              <a:rPr lang="en-IL" dirty="0"/>
              <a:t>VICReg</a:t>
            </a:r>
          </a:p>
          <a:p>
            <a:r>
              <a:rPr lang="en-IL" dirty="0"/>
              <a:t>BERT</a:t>
            </a:r>
          </a:p>
          <a:p>
            <a:r>
              <a:rPr lang="en-IL" dirty="0"/>
              <a:t>BEIT</a:t>
            </a:r>
          </a:p>
          <a:p>
            <a:r>
              <a:rPr lang="en-IL" dirty="0"/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420520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5227-83A5-115D-1FA2-D0AB3815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Mathematical Formulation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9ED15-8CD6-87CE-87C0-C4C4ECFE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procedure such that:</a:t>
            </a:r>
          </a:p>
          <a:p>
            <a:pPr lvl="1"/>
            <a:r>
              <a:rPr lang="en-IL" dirty="0"/>
              <a:t> for every data point </a:t>
            </a:r>
            <a:r>
              <a:rPr lang="en-IL" b="1" dirty="0"/>
              <a:t>x</a:t>
            </a:r>
            <a:r>
              <a:rPr lang="en-IL" dirty="0"/>
              <a:t>, we have vector </a:t>
            </a:r>
            <a:r>
              <a:rPr lang="en-IL" b="1" dirty="0"/>
              <a:t>e</a:t>
            </a:r>
            <a:r>
              <a:rPr lang="en-IL" dirty="0"/>
              <a:t> that represents it</a:t>
            </a:r>
          </a:p>
          <a:p>
            <a:r>
              <a:rPr lang="en-IL" dirty="0"/>
              <a:t>Very general</a:t>
            </a:r>
          </a:p>
          <a:p>
            <a:r>
              <a:rPr lang="en-IL" dirty="0"/>
              <a:t>Can map every </a:t>
            </a:r>
            <a:r>
              <a:rPr lang="en-IL" b="1" dirty="0"/>
              <a:t>x</a:t>
            </a:r>
            <a:r>
              <a:rPr lang="en-IL" dirty="0"/>
              <a:t> to 0</a:t>
            </a:r>
          </a:p>
          <a:p>
            <a:r>
              <a:rPr lang="en-IL" dirty="0"/>
              <a:t>Can map each </a:t>
            </a:r>
            <a:r>
              <a:rPr lang="en-IL" b="1" dirty="0"/>
              <a:t>x</a:t>
            </a:r>
            <a:r>
              <a:rPr lang="en-IL" dirty="0"/>
              <a:t> to a different random number</a:t>
            </a:r>
          </a:p>
          <a:p>
            <a:r>
              <a:rPr lang="en-IL" dirty="0"/>
              <a:t>P</a:t>
            </a:r>
            <a:r>
              <a:rPr lang="en-US" dirty="0"/>
              <a:t>r</a:t>
            </a:r>
            <a:r>
              <a:rPr lang="en-IL" dirty="0"/>
              <a:t>ocedure is not neccesarily a parametric function</a:t>
            </a:r>
          </a:p>
          <a:p>
            <a:r>
              <a:rPr lang="en-IL" dirty="0"/>
              <a:t>Need more constraints…</a:t>
            </a:r>
          </a:p>
        </p:txBody>
      </p:sp>
    </p:spTree>
    <p:extLst>
      <p:ext uri="{BB962C8B-B14F-4D97-AF65-F5344CB8AC3E}">
        <p14:creationId xmlns:p14="http://schemas.microsoft.com/office/powerpoint/2010/main" val="137275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9D8F-DD4F-6BFF-BDE3-C14ECC41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Information Preservation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3A50-CF08-83CA-71E6-E489B3FC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3960" cy="4351338"/>
          </a:xfrm>
        </p:spPr>
        <p:txBody>
          <a:bodyPr/>
          <a:lstStyle/>
          <a:p>
            <a:r>
              <a:rPr lang="en-IL" dirty="0"/>
              <a:t>Representation should present the important information</a:t>
            </a:r>
          </a:p>
          <a:p>
            <a:r>
              <a:rPr lang="en-IL" dirty="0"/>
              <a:t>What’s imporant?</a:t>
            </a:r>
          </a:p>
          <a:p>
            <a:r>
              <a:rPr lang="en-IL" dirty="0"/>
              <a:t>Option 1: Everything</a:t>
            </a:r>
          </a:p>
          <a:p>
            <a:r>
              <a:rPr lang="en-IL" dirty="0"/>
              <a:t>Option 2: O</a:t>
            </a:r>
            <a:r>
              <a:rPr lang="en-US" dirty="0"/>
              <a:t>n</a:t>
            </a:r>
            <a:r>
              <a:rPr lang="en-IL" dirty="0"/>
              <a:t>ly the semantic aspects</a:t>
            </a:r>
          </a:p>
          <a:p>
            <a:pPr lvl="1"/>
            <a:r>
              <a:rPr lang="en-IL" dirty="0"/>
              <a:t>What’s semantic?</a:t>
            </a:r>
          </a:p>
        </p:txBody>
      </p:sp>
      <p:pic>
        <p:nvPicPr>
          <p:cNvPr id="6146" name="Picture 2" descr="ER Diagram Representation">
            <a:extLst>
              <a:ext uri="{FF2B5EF4-FFF2-40B4-BE49-F238E27FC236}">
                <a16:creationId xmlns:a16="http://schemas.microsoft.com/office/drawing/2014/main" id="{BF29FAFB-1F62-E788-A4F5-1BFC6B59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019" y="2069465"/>
            <a:ext cx="5107781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6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1632-3DEA-3500-EDE0-9EF2E824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Low-dimension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C226-0E89-ACE9-DEA5-45CBB1D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often want a compact representation</a:t>
            </a:r>
          </a:p>
          <a:p>
            <a:r>
              <a:rPr lang="en-IL" dirty="0"/>
              <a:t>Like compression – there is a tradeoff</a:t>
            </a:r>
          </a:p>
          <a:p>
            <a:pPr lvl="1"/>
            <a:r>
              <a:rPr lang="en-IL" dirty="0"/>
              <a:t>Low dimension - high compression – high information loss </a:t>
            </a:r>
          </a:p>
          <a:p>
            <a:pPr lvl="1"/>
            <a:r>
              <a:rPr lang="en-IL" dirty="0"/>
              <a:t>High dimension - low compression – low information loss </a:t>
            </a:r>
          </a:p>
          <a:p>
            <a:pPr lvl="1"/>
            <a:endParaRPr lang="en-IL" dirty="0"/>
          </a:p>
        </p:txBody>
      </p:sp>
      <p:pic>
        <p:nvPicPr>
          <p:cNvPr id="5122" name="Picture 2" descr="How To Hear Compression - A beginners guide to listening. - Dance Music  Production">
            <a:extLst>
              <a:ext uri="{FF2B5EF4-FFF2-40B4-BE49-F238E27FC236}">
                <a16:creationId xmlns:a16="http://schemas.microsoft.com/office/drawing/2014/main" id="{5469FA68-44DC-BE32-9F38-53F9C998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027" y="3810000"/>
            <a:ext cx="6121693" cy="28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71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7D9C-40B1-A8CE-B442-CA1268C5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Meaningful Distance on Semantic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91F6-4374-D182-69F3-B77AD337D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there is a set of attributes we care about</a:t>
            </a:r>
          </a:p>
          <a:p>
            <a:r>
              <a:rPr lang="en-IL" dirty="0"/>
              <a:t>Does low (l1,l2,cosine) distance = similar value of semantic attributes?</a:t>
            </a:r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E18442C-97AF-8EC7-1A09-2FD3B7A65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10" y="3098800"/>
            <a:ext cx="66167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Science-Backed Benefits of Being a Dog Owner">
            <a:extLst>
              <a:ext uri="{FF2B5EF4-FFF2-40B4-BE49-F238E27FC236}">
                <a16:creationId xmlns:a16="http://schemas.microsoft.com/office/drawing/2014/main" id="{A057D7D7-5B09-BC81-5B0E-CCA55AFF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" y="4209415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ational Dog Show welcomes new breeds: Bracco Italiano, Russian toy and  mudi : NPR">
            <a:extLst>
              <a:ext uri="{FF2B5EF4-FFF2-40B4-BE49-F238E27FC236}">
                <a16:creationId xmlns:a16="http://schemas.microsoft.com/office/drawing/2014/main" id="{1642F2CB-93EB-DD56-1500-992824AF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10" y="4105275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cientists 'pin the tail' on world-first IVF treatment for donkeys">
            <a:extLst>
              <a:ext uri="{FF2B5EF4-FFF2-40B4-BE49-F238E27FC236}">
                <a16:creationId xmlns:a16="http://schemas.microsoft.com/office/drawing/2014/main" id="{1A7E8FD2-9557-EF2B-54E8-F496A7387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40" y="4221639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40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7D9C-40B1-A8CE-B442-CA1268C5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Informativeness on Semantic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91F6-4374-D182-69F3-B77AD337D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there is a set of attributes we care about</a:t>
            </a:r>
          </a:p>
          <a:p>
            <a:r>
              <a:rPr lang="en-IL" dirty="0"/>
              <a:t>Can linear classifier predict attribute values?</a:t>
            </a:r>
          </a:p>
          <a:p>
            <a:endParaRPr lang="en-IL" dirty="0"/>
          </a:p>
        </p:txBody>
      </p:sp>
      <p:pic>
        <p:nvPicPr>
          <p:cNvPr id="3074" name="Picture 2" descr="Ultimate Guide on Asking Sales Questions">
            <a:extLst>
              <a:ext uri="{FF2B5EF4-FFF2-40B4-BE49-F238E27FC236}">
                <a16:creationId xmlns:a16="http://schemas.microsoft.com/office/drawing/2014/main" id="{098E85CD-2582-6115-DFEA-41BEAEE4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80" y="4003886"/>
            <a:ext cx="4714240" cy="230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6950065-7147-E812-AA4D-19016A97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3276600"/>
            <a:ext cx="2108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59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15078</TotalTime>
  <Words>2166</Words>
  <Application>Microsoft Office PowerPoint</Application>
  <PresentationFormat>Widescreen</PresentationFormat>
  <Paragraphs>304</Paragraphs>
  <Slides>49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Google Sans</vt:lpstr>
      <vt:lpstr>Office Theme</vt:lpstr>
      <vt:lpstr>Representation Learning</vt:lpstr>
      <vt:lpstr>What Our Datum Really Is</vt:lpstr>
      <vt:lpstr>Numerical Representation</vt:lpstr>
      <vt:lpstr>Countless Representations</vt:lpstr>
      <vt:lpstr>Mathematical Formulation</vt:lpstr>
      <vt:lpstr>Information Preservation</vt:lpstr>
      <vt:lpstr>Low-dimension</vt:lpstr>
      <vt:lpstr>Meaningful Distance on Semantic Attributes</vt:lpstr>
      <vt:lpstr>Informativeness on Semantic Attributes</vt:lpstr>
      <vt:lpstr>Visualization</vt:lpstr>
      <vt:lpstr>Pretraining – Not Really RL</vt:lpstr>
      <vt:lpstr>Classical Machine Learning Ideas</vt:lpstr>
      <vt:lpstr>Distance Preservation: Schema</vt:lpstr>
      <vt:lpstr>Simple Case: Classical Dimensional Scaling</vt:lpstr>
      <vt:lpstr>cMDS = PCA </vt:lpstr>
      <vt:lpstr>So What’s Wrong with PCA</vt:lpstr>
      <vt:lpstr>Local Embedding Methods</vt:lpstr>
      <vt:lpstr>Laplacian Eigenmaps</vt:lpstr>
      <vt:lpstr>Lots of Issues with Local Methods</vt:lpstr>
      <vt:lpstr>Stochastic Neighborhood Embeddings</vt:lpstr>
      <vt:lpstr>Symmetric SNE</vt:lpstr>
      <vt:lpstr>tSNE: Symmetric SNE with Student’s t</vt:lpstr>
      <vt:lpstr>tSNE is Great for Visualization</vt:lpstr>
      <vt:lpstr>Issues with Classical Methods</vt:lpstr>
      <vt:lpstr>Two Modification are All You Need</vt:lpstr>
      <vt:lpstr>Amortizarion</vt:lpstr>
      <vt:lpstr>Augmentations</vt:lpstr>
      <vt:lpstr>Examples of Image Augmentations</vt:lpstr>
      <vt:lpstr>Augmentations: the Good and the Ugly</vt:lpstr>
      <vt:lpstr>Contrastive Learning – SNE Interpretation</vt:lpstr>
      <vt:lpstr>Contrastive Learning – Classifier Interpret.</vt:lpstr>
      <vt:lpstr>Intuition</vt:lpstr>
      <vt:lpstr>MOCO</vt:lpstr>
      <vt:lpstr>VICReg: Modern Laplacian Eigenmaps</vt:lpstr>
      <vt:lpstr>Classical Idea: CCA</vt:lpstr>
      <vt:lpstr>Barlow Twins: CCA with Augmentations</vt:lpstr>
      <vt:lpstr>SimSiam: No Negative Samples</vt:lpstr>
      <vt:lpstr>SimSiam Idea</vt:lpstr>
      <vt:lpstr>Multi-Modal Supervision</vt:lpstr>
      <vt:lpstr>CLIP: ML Trick</vt:lpstr>
      <vt:lpstr>CLIP: DL Trick</vt:lpstr>
      <vt:lpstr>Masked Autoencoding</vt:lpstr>
      <vt:lpstr>BERT</vt:lpstr>
      <vt:lpstr>Masked Autoencoders</vt:lpstr>
      <vt:lpstr>Architecture</vt:lpstr>
      <vt:lpstr>High Masking Ratio</vt:lpstr>
      <vt:lpstr>Other Findings</vt:lpstr>
      <vt:lpstr>BEIT</vt:lpstr>
      <vt:lpstr>Overview of Pros and Cons of Representations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Learning</dc:title>
  <dc:creator>Yedid Hoshen</dc:creator>
  <cp:lastModifiedBy>yuval kenneth</cp:lastModifiedBy>
  <cp:revision>29</cp:revision>
  <dcterms:created xsi:type="dcterms:W3CDTF">2023-05-27T19:36:02Z</dcterms:created>
  <dcterms:modified xsi:type="dcterms:W3CDTF">2023-06-07T09:25:44Z</dcterms:modified>
</cp:coreProperties>
</file>